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6" r:id="rId2"/>
    <p:sldMasterId id="2147483745" r:id="rId3"/>
  </p:sldMasterIdLst>
  <p:notesMasterIdLst>
    <p:notesMasterId r:id="rId23"/>
  </p:notesMasterIdLst>
  <p:handoutMasterIdLst>
    <p:handoutMasterId r:id="rId24"/>
  </p:handoutMasterIdLst>
  <p:sldIdLst>
    <p:sldId id="344" r:id="rId4"/>
    <p:sldId id="308" r:id="rId5"/>
    <p:sldId id="346" r:id="rId6"/>
    <p:sldId id="352" r:id="rId7"/>
    <p:sldId id="351" r:id="rId8"/>
    <p:sldId id="356" r:id="rId9"/>
    <p:sldId id="353" r:id="rId10"/>
    <p:sldId id="354" r:id="rId11"/>
    <p:sldId id="355" r:id="rId12"/>
    <p:sldId id="357" r:id="rId13"/>
    <p:sldId id="358" r:id="rId14"/>
    <p:sldId id="347" r:id="rId15"/>
    <p:sldId id="361" r:id="rId16"/>
    <p:sldId id="345" r:id="rId17"/>
    <p:sldId id="362" r:id="rId18"/>
    <p:sldId id="363" r:id="rId19"/>
    <p:sldId id="359" r:id="rId20"/>
    <p:sldId id="360" r:id="rId21"/>
    <p:sldId id="324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6569C12-DC1D-4335-B77B-F684108E565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EF2344-9753-4FEE-8128-7D3E184C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5E438CD-6812-4999-ACC5-76842CCC3C9A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63DD58D-A110-4690-A4D0-5D9C413A8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Обзорный и подробный просмотр контура и ритма в различных масштабах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ритма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всех параметров ЭКГ,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таблиц кодов всех зубцов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3648FC-AFDB-42C2-8F4A-3DC9B28F6D9A}" type="slidenum">
              <a:rPr lang="ru-RU">
                <a:cs typeface="Arial" charset="0"/>
              </a:rPr>
              <a:pPr/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Обзорный и подробный просмотр контура и ритма в различных масштабах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ритма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всех параметров ЭКГ,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таблиц кодов всех зубцов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17057-4C4F-42FD-8586-0888B6DB037B}" type="slidenum">
              <a:rPr lang="ru-RU">
                <a:cs typeface="Arial" charset="0"/>
              </a:rPr>
              <a:pPr/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Автоматическое формирование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синдромального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заключения с возможностью корректировки врачом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rgbClr val="006699"/>
                </a:solidFill>
              </a:rPr>
              <a:t>Сравнение принятой ЭКГ с любой зарегистрированной ранее путем наложения кривых друг на друга</a:t>
            </a:r>
            <a:endParaRPr lang="en-US" b="1" dirty="0" smtClean="0">
              <a:solidFill>
                <a:srgbClr val="006699"/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rgbClr val="006699"/>
                </a:solidFill>
              </a:rPr>
              <a:t>Анализ дисперсии QT по диаграммам разброса, и расчету параметров по каждому отведению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26B0CD-CB74-4672-BEF3-F914EBA2923E}" type="slidenum">
              <a:rPr lang="ru-RU">
                <a:cs typeface="Arial" charset="0"/>
              </a:rPr>
              <a:pPr/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Обзорный и подробный просмотр контура и ритма в различных масштабах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ритма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всех параметров ЭКГ,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таблиц кодов всех зубцов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8B541-84AA-43BE-AB39-A086CBAAFE73}" type="slidenum">
              <a:rPr lang="ru-RU">
                <a:cs typeface="Arial" charset="0"/>
              </a:rPr>
              <a:pPr/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6374-2E95-424E-BBF6-0F4C4C5063DD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F42A-F243-444C-8635-EE9FA0180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5225-A284-467B-8797-040A7E5EAB98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3FF6-AD01-450F-82D4-FFE39D1D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CE41-99A6-472E-B7A4-15EC29CC5AA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3A00-8906-4AF3-BD00-DBF5E2EC1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B231-9655-440A-A849-D109EA063A2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A008-82CB-4DEB-BABA-6C787DE9E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BC91-59C7-4EA3-8E9A-6AE1BC4242D2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61EF-0A3E-4081-99DD-EF84E8DD7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1124-71DF-4EB0-81D8-149209F2165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EEA6-5E7C-415C-B208-AD085C684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0FBA-0357-4D02-AFBA-73CA3757D07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CC26-4526-4DA1-9A6B-31C7B9124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66AB-DA2C-4B94-84FA-25675E70C16A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07FD-E4C1-4ABE-8196-6B0EB57BA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9CE2-4E03-4955-87B4-B777CA98E3D6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DEA5-6747-4F7E-ABB0-36622F07C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B4D6-DCD1-437F-B20C-4CBFF859E9BA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33FA-CC61-48CC-9C1C-50A7F89FA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AFBF-13FD-4693-8B5A-EE186801F92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236C-765A-4F68-8B80-C5BFBEC46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FC26-29C4-469E-871F-A7F263BB00D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1993-AFA2-4CDA-B15D-20EB02404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9667-2C70-485B-B955-5776219C7DE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5292-21DA-4F0A-A456-19C44F380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45EF-21EA-42BA-BA6B-84FF6F0FE68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E164-A83B-478E-A2FB-69D465E4D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8486-69C3-4EAE-83A9-787038A161E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86A1-D8AF-4300-A495-16E0893E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24D1-93DC-4391-A841-79118F351B7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C16D-AAC9-4F85-9198-86BA7B1D0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9ECA-0345-4811-B000-8652EC8595C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83B1-8523-4FA0-870F-A0B7959AB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6159-1CE3-4A43-AF6B-90CF240703D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CEB-5E35-479F-B272-30A22575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476A-2A75-4351-AC09-FB297C8E082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E8D3-4C2D-42D0-AD6F-17E55926F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4D68-043F-4B08-802E-C71829F61417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8B6E-D1C7-49EB-85E8-6ED7A1839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E449-F681-42D0-A21A-A5EBA4B5508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992D-84B3-48BF-AE81-1A5DB8AFE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E5EE-886F-43E8-9998-0CD6B9B467F3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F041-05EC-4C01-A637-350BF0F1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9D6-9681-49EB-B02A-7470617D1D6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70DA-8350-4B8C-9BCE-A6285BDD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130C-43CA-42C9-94ED-B180C4D48AD7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8E8F-01CE-43EB-B355-ABE58C46A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D4EA-FEE9-4DE6-821E-D3FF61A6BD36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A877-73ED-45B1-B300-CA2C81762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DA44-93EB-42CE-8A39-54C9316857C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2231-09DA-4BE6-ACAB-0DD008371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0B84-8217-4E39-8498-06427A9C3A1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03AB-B90E-4C2C-BA09-5DC00D8F2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AC97-D180-463B-A3A7-B9E485D787A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6DDF-50B2-41C9-BA78-8CAAE56B3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5585-D113-4D07-A4ED-E49BF554D604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5493-DAAD-49E8-8F0A-7004745A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B895-472D-4F20-88D2-1610CD06C31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7BF-FCEF-4FD8-ADB6-24072ADB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7339-D9E3-4D58-87F6-AE8E258FEEB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01E1-BBD0-4668-A24A-B22C2B4C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DBC3-98E5-41E4-8C8D-9D82501F7FD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153C-5EB7-4982-BE20-54E1DB72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emp\Valenta\V-Logo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1600"/>
            <a:ext cx="14398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3929063" y="0"/>
            <a:ext cx="5214937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D:\temp\Valenta\xx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030288"/>
            <a:ext cx="52149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3929063" y="938213"/>
            <a:ext cx="5214937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29063" y="6500813"/>
            <a:ext cx="5214937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0" y="6535738"/>
            <a:ext cx="4500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300" dirty="0">
                <a:solidFill>
                  <a:schemeClr val="bg1"/>
                </a:solidFill>
                <a:latin typeface="+mn-lt"/>
                <a:cs typeface="+mn-cs"/>
              </a:rPr>
              <a:t>20</a:t>
            </a:r>
            <a:r>
              <a:rPr lang="en-US" sz="1200" spc="300" dirty="0">
                <a:solidFill>
                  <a:schemeClr val="bg1"/>
                </a:solidFill>
                <a:latin typeface="+mn-lt"/>
                <a:cs typeface="+mn-cs"/>
              </a:rPr>
              <a:t>1</a:t>
            </a:r>
            <a:r>
              <a:rPr lang="ru-RU" sz="1200" spc="300" dirty="0">
                <a:solidFill>
                  <a:schemeClr val="bg1"/>
                </a:solidFill>
                <a:latin typeface="+mn-lt"/>
                <a:cs typeface="+mn-cs"/>
              </a:rPr>
              <a:t>3</a:t>
            </a:r>
            <a:endParaRPr lang="ru-RU" sz="1200" spc="3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929063" y="6670675"/>
            <a:ext cx="612775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8531225" y="6691313"/>
            <a:ext cx="612775" cy="158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500813"/>
            <a:ext cx="3929063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emp\Valenta\V-Logo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1600"/>
            <a:ext cx="14398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3929063" y="0"/>
            <a:ext cx="5214937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D:\temp\Valenta\xx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030288"/>
            <a:ext cx="52149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3929063" y="938213"/>
            <a:ext cx="5214937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29063" y="6500813"/>
            <a:ext cx="5214937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0" y="6535738"/>
            <a:ext cx="4500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300" dirty="0">
                <a:solidFill>
                  <a:schemeClr val="bg1"/>
                </a:solidFill>
                <a:latin typeface="+mn-lt"/>
                <a:cs typeface="+mn-cs"/>
              </a:rPr>
              <a:t>2009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929063" y="6670675"/>
            <a:ext cx="612775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8531225" y="6691313"/>
            <a:ext cx="612775" cy="158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500813"/>
            <a:ext cx="3929063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52B3-DB20-4D45-AAE1-C5ABAD95C844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6833-C68E-446E-8286-C5F3A400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269C-6C06-4A5D-BEE1-38331EED879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B21B-2DBF-4D90-BB1A-35CF56A9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EFE39-9C8D-4EFD-AAD1-3359F7423D7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07CBB-1EA4-42A0-B347-07F93B4B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823" r:id="rId6"/>
    <p:sldLayoutId id="2147483824" r:id="rId7"/>
    <p:sldLayoutId id="2147483794" r:id="rId8"/>
    <p:sldLayoutId id="2147483793" r:id="rId9"/>
    <p:sldLayoutId id="2147483792" r:id="rId10"/>
    <p:sldLayoutId id="2147483791" r:id="rId11"/>
    <p:sldLayoutId id="2147483790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01E44F8-DC5E-4E2A-9C37-D8010D363173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7ED121B-49B5-4539-943B-1B54BD737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F34DE-FE16-4C9A-9B54-486EB241A91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1F605D-899E-410C-B706-A5A68DDB8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12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0" descr="D:\temp\Valenta\1-back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786063"/>
            <a:ext cx="5214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D:\temp\Valenta\xx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013" y="5673725"/>
            <a:ext cx="52149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D:\temp\Valenta\V-Logo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01600"/>
            <a:ext cx="14398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00125"/>
            <a:ext cx="9144000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29063" y="0"/>
            <a:ext cx="5214937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4" name="Picture 3" descr="D:\temp\Valenta\xx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1030288"/>
            <a:ext cx="52149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29063" y="6286500"/>
            <a:ext cx="5214937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71938"/>
            <a:ext cx="3929063" cy="2214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650" y="1320800"/>
            <a:ext cx="67691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300" dirty="0">
                <a:solidFill>
                  <a:srgbClr val="FF3300"/>
                </a:solidFill>
                <a:latin typeface="+mn-lt"/>
                <a:cs typeface="+mn-cs"/>
              </a:rPr>
              <a:t>ИНТЕРНЕТ-СЕРВЕР ПРИЕМА И АНАЛИЗА ЭКГ</a:t>
            </a:r>
            <a:endParaRPr lang="ru-RU" sz="2000" b="1" spc="300" dirty="0">
              <a:solidFill>
                <a:srgbClr val="FF3300"/>
              </a:solidFill>
              <a:latin typeface="+mn-lt"/>
              <a:cs typeface="+mn-cs"/>
            </a:endParaRPr>
          </a:p>
        </p:txBody>
      </p:sp>
      <p:pic>
        <p:nvPicPr>
          <p:cNvPr id="43018" name="Picture 5" descr="C:\Documents and Settings\yfis\Рабочий стол\ValR-blue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6338" y="4251325"/>
            <a:ext cx="3535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929063" y="4929188"/>
            <a:ext cx="5214937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6250" y="285750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ООО «Компания Нео»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786438"/>
            <a:ext cx="3929063" cy="500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929063" y="2838450"/>
            <a:ext cx="5214937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929063" y="938213"/>
            <a:ext cx="5214937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3500" y="6416675"/>
            <a:ext cx="27146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300" dirty="0">
                <a:solidFill>
                  <a:schemeClr val="bg1"/>
                </a:solidFill>
                <a:latin typeface="+mn-lt"/>
                <a:cs typeface="+mn-cs"/>
              </a:rPr>
              <a:t>Презентация 20</a:t>
            </a:r>
            <a:r>
              <a:rPr lang="en-US" sz="1200" spc="300" dirty="0">
                <a:solidFill>
                  <a:schemeClr val="bg1"/>
                </a:solidFill>
                <a:latin typeface="+mn-lt"/>
                <a:cs typeface="+mn-cs"/>
              </a:rPr>
              <a:t>1</a:t>
            </a:r>
            <a:r>
              <a:rPr lang="ru-RU" sz="1200" spc="300" dirty="0">
                <a:solidFill>
                  <a:schemeClr val="bg1"/>
                </a:solidFill>
                <a:latin typeface="+mn-lt"/>
                <a:cs typeface="+mn-cs"/>
              </a:rPr>
              <a:t>3</a:t>
            </a:r>
            <a:endParaRPr lang="ru-RU" sz="1200" spc="3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29063" y="6553200"/>
            <a:ext cx="1439862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85088" y="6572250"/>
            <a:ext cx="1439862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288" y="4652963"/>
            <a:ext cx="6357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Комплекс дистанционной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передачи и анализа ЭКГ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804988"/>
            <a:ext cx="64754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6699"/>
                </a:solidFill>
                <a:latin typeface="Calibri" pitchFamily="34" charset="0"/>
                <a:cs typeface="+mn-cs"/>
              </a:rPr>
              <a:t>Анализ </a:t>
            </a:r>
            <a:r>
              <a:rPr lang="ru-RU" sz="2400" b="1" dirty="0">
                <a:solidFill>
                  <a:srgbClr val="006699"/>
                </a:solidFill>
                <a:latin typeface="Calibri" pitchFamily="34" charset="0"/>
                <a:cs typeface="+mn-cs"/>
              </a:rPr>
              <a:t>дисперсии QT </a:t>
            </a:r>
            <a:r>
              <a:rPr lang="ru-RU" sz="2400" b="1" dirty="0">
                <a:solidFill>
                  <a:srgbClr val="006699"/>
                </a:solidFill>
                <a:latin typeface="Calibri" pitchFamily="34" charset="0"/>
                <a:cs typeface="+mn-cs"/>
              </a:rPr>
              <a:t> с расчетом </a:t>
            </a:r>
            <a:r>
              <a:rPr lang="ru-RU" sz="2400" b="1" dirty="0">
                <a:solidFill>
                  <a:srgbClr val="006699"/>
                </a:solidFill>
                <a:latin typeface="Calibri" pitchFamily="34" charset="0"/>
                <a:cs typeface="+mn-cs"/>
              </a:rPr>
              <a:t>параметров по каждому </a:t>
            </a:r>
            <a:r>
              <a:rPr lang="ru-RU" sz="2400" b="1" dirty="0">
                <a:solidFill>
                  <a:srgbClr val="006699"/>
                </a:solidFill>
                <a:latin typeface="Calibri" pitchFamily="34" charset="0"/>
                <a:cs typeface="+mn-cs"/>
              </a:rPr>
              <a:t>отведению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890838"/>
            <a:ext cx="5743575" cy="282575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337050"/>
            <a:ext cx="3190875" cy="167640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3860800"/>
            <a:ext cx="2000250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60575"/>
            <a:ext cx="39655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3035300"/>
            <a:ext cx="43561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Гибкие настройки печати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142875"/>
            <a:ext cx="4500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Система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консультации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25" y="2133600"/>
            <a:ext cx="4332288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Выноска 2 4"/>
          <p:cNvSpPr/>
          <p:nvPr/>
        </p:nvSpPr>
        <p:spPr>
          <a:xfrm rot="10800000" flipV="1">
            <a:off x="107950" y="3429000"/>
            <a:ext cx="3240088" cy="1512888"/>
          </a:xfrm>
          <a:prstGeom prst="borderCallout2">
            <a:avLst>
              <a:gd name="adj1" fmla="val 18750"/>
              <a:gd name="adj2" fmla="val 133"/>
              <a:gd name="adj3" fmla="val 18750"/>
              <a:gd name="adj4" fmla="val -16667"/>
              <a:gd name="adj5" fmla="val -24161"/>
              <a:gd name="adj6" fmla="val -63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Автоматический набор номера для консультации по сотовому телефону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285875"/>
            <a:ext cx="7167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300" dirty="0">
                <a:solidFill>
                  <a:srgbClr val="FF3300"/>
                </a:solidFill>
                <a:latin typeface="Impact" pitchFamily="34" charset="0"/>
                <a:cs typeface="Arial" pitchFamily="34" charset="0"/>
              </a:rPr>
              <a:t>Журнал принятых ЭКГ</a:t>
            </a:r>
            <a:endParaRPr lang="ru-RU" sz="2400" spc="300" dirty="0">
              <a:solidFill>
                <a:srgbClr val="FF330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ПРОГРАММНОЕ ОБЕСПЕЧЕНИЕ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0825" y="2205038"/>
            <a:ext cx="8788400" cy="254158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12875"/>
            <a:ext cx="8280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Отправка текстового заключения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с сервера  на электрокардиограф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971600" y="2492896"/>
            <a:ext cx="3850200" cy="1269961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6042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3933825"/>
            <a:ext cx="37084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право стрелка 4"/>
          <p:cNvSpPr/>
          <p:nvPr/>
        </p:nvSpPr>
        <p:spPr>
          <a:xfrm>
            <a:off x="4821238" y="2870200"/>
            <a:ext cx="2305050" cy="1804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1522413"/>
            <a:ext cx="8135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 err="1">
                <a:solidFill>
                  <a:srgbClr val="FF3300"/>
                </a:solidFill>
                <a:latin typeface="Impact" pitchFamily="34" charset="0"/>
                <a:cs typeface="+mn-cs"/>
              </a:rPr>
              <a:t>Геопозиционирование</a:t>
            </a: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съема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0" y="2349500"/>
            <a:ext cx="533558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 l="12120" r="8392"/>
          <a:stretch>
            <a:fillRect/>
          </a:stretch>
        </p:blipFill>
        <p:spPr bwMode="auto">
          <a:xfrm>
            <a:off x="5267325" y="1522413"/>
            <a:ext cx="3784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3" y="1341438"/>
            <a:ext cx="47752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Ввод данных пациента со сканера штрих кодов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3"/>
          <a:srcRect b="3854"/>
          <a:stretch>
            <a:fillRect/>
          </a:stretch>
        </p:blipFill>
        <p:spPr bwMode="auto">
          <a:xfrm>
            <a:off x="492125" y="2454275"/>
            <a:ext cx="277336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триховая стрелка вправо 4"/>
          <p:cNvSpPr/>
          <p:nvPr/>
        </p:nvSpPr>
        <p:spPr>
          <a:xfrm>
            <a:off x="3516313" y="3074988"/>
            <a:ext cx="3162300" cy="16573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285875"/>
            <a:ext cx="7167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300" dirty="0">
                <a:solidFill>
                  <a:srgbClr val="FF3300"/>
                </a:solidFill>
                <a:latin typeface="Impact" pitchFamily="34" charset="0"/>
                <a:cs typeface="Arial" pitchFamily="34" charset="0"/>
              </a:rPr>
              <a:t>Маршрутизация ЭКГ по консультационным узлам</a:t>
            </a:r>
            <a:endParaRPr lang="ru-RU" sz="2400" spc="300" dirty="0">
              <a:solidFill>
                <a:srgbClr val="FF330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ПРОГРАММНОЕ ОБЕСПЕЧЕНИЕ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075" t="3301" r="2321" b="7725"/>
          <a:stretch/>
        </p:blipFill>
        <p:spPr>
          <a:xfrm>
            <a:off x="1069975" y="2697163"/>
            <a:ext cx="7716838" cy="26035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285875"/>
            <a:ext cx="7167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300" dirty="0">
                <a:solidFill>
                  <a:srgbClr val="FF3300"/>
                </a:solidFill>
                <a:latin typeface="Impact" pitchFamily="34" charset="0"/>
                <a:cs typeface="Arial" pitchFamily="34" charset="0"/>
              </a:rPr>
              <a:t>Генератор отчетов по заданным критериям</a:t>
            </a:r>
            <a:endParaRPr lang="ru-RU" sz="2400" spc="300" dirty="0">
              <a:solidFill>
                <a:srgbClr val="FF330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ПРОГРАММНОЕ ОБЕСПЕЧЕНИЕ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85" t="4112" r="3067" b="3278"/>
          <a:stretch/>
        </p:blipFill>
        <p:spPr>
          <a:xfrm>
            <a:off x="395288" y="2565400"/>
            <a:ext cx="8277225" cy="31877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875" y="3259138"/>
            <a:ext cx="44640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Спасибо за внимание!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0" y="142875"/>
            <a:ext cx="4500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285875"/>
            <a:ext cx="57864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Интернет-сервер приема и обработки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2559050"/>
            <a:ext cx="471963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Автоматический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прием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ЭКГ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Одновременный прием нескольких ЭКГ</a:t>
            </a: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Автоматический диспетчер ЭКГ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 распределением  по консультантам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Единый ЭКГ архив в цифровом виде</a:t>
            </a: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Управление доступом и структурой</a:t>
            </a:r>
          </a:p>
        </p:txBody>
      </p:sp>
      <p:pic>
        <p:nvPicPr>
          <p:cNvPr id="7" name="Picture 2" descr="D:\Valenta\interface\view\i_j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5080000" y="2019300"/>
            <a:ext cx="2744788" cy="21240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2" descr="D:\Valenta\interface\view\iecg7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6215063" y="2813050"/>
            <a:ext cx="2690812" cy="20240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403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6238" y="3081338"/>
            <a:ext cx="21605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Система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1285875"/>
            <a:ext cx="723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 err="1">
                <a:solidFill>
                  <a:srgbClr val="FF3300"/>
                </a:solidFill>
                <a:latin typeface="Impact" pitchFamily="34" charset="0"/>
                <a:cs typeface="+mn-cs"/>
              </a:rPr>
              <a:t>Web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-интерфейс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6375" y="5095875"/>
            <a:ext cx="684053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Доступ к ЭКГ с любого компьютера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с интернет соединением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51720" y="2060848"/>
            <a:ext cx="4843122" cy="2576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797050"/>
            <a:ext cx="49355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Обзорный и подробный просмотр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принятых ЭКГ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601913"/>
            <a:ext cx="6486525" cy="312261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395663"/>
            <a:ext cx="5364163" cy="284162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Системы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0" y="142875"/>
            <a:ext cx="4500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Система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2708275"/>
            <a:ext cx="40005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Инструменты ручного измерения параметров ЭКГ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2411413"/>
            <a:ext cx="3714750" cy="232410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верх 5"/>
          <p:cNvSpPr/>
          <p:nvPr/>
        </p:nvSpPr>
        <p:spPr>
          <a:xfrm rot="19257681">
            <a:off x="6292850" y="4014788"/>
            <a:ext cx="180975" cy="223837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438" y="1909763"/>
            <a:ext cx="7610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Автоматический расчет всех параметров ЭКГ </a:t>
            </a:r>
            <a:endParaRPr lang="ru-RU" sz="2400" b="1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35150" y="2565400"/>
            <a:ext cx="6011863" cy="370681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Системы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0" y="142875"/>
            <a:ext cx="4500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Система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3127375"/>
            <a:ext cx="26654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Анализ ритма и построение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скатер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о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граммы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501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187575"/>
            <a:ext cx="5789613" cy="30813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Система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63" y="2420938"/>
            <a:ext cx="4610100" cy="244951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0825" y="2708275"/>
            <a:ext cx="38163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Динамика ЭКГ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006699"/>
                </a:solidFill>
                <a:latin typeface="Calibri" pitchFamily="34" charset="0"/>
                <a:cs typeface="+mn-cs"/>
              </a:rPr>
              <a:t>Сравнение принятой ЭКГ с любой зарегистрированной ранее путем наложения кривых друг на друга</a:t>
            </a:r>
          </a:p>
          <a:p>
            <a:pP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285875"/>
            <a:ext cx="781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On-line </a:t>
            </a:r>
            <a:r>
              <a:rPr lang="ru-RU" sz="2800" spc="300" dirty="0">
                <a:solidFill>
                  <a:srgbClr val="FF3300"/>
                </a:solidFill>
                <a:latin typeface="Impact" pitchFamily="34" charset="0"/>
                <a:cs typeface="+mn-cs"/>
              </a:rPr>
              <a:t>инструменты для анализа ЭКГ</a:t>
            </a:r>
            <a:endParaRPr lang="ru-RU" sz="2800" spc="300" dirty="0">
              <a:solidFill>
                <a:srgbClr val="FF33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2636838"/>
            <a:ext cx="4356100" cy="2754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Автоматическое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формирование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синдромального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заключения с возможностью корректировки врачом</a:t>
            </a:r>
          </a:p>
          <a:p>
            <a:pP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/>
          <a:stretch/>
        </p:blipFill>
        <p:spPr>
          <a:xfrm>
            <a:off x="4143968" y="2924943"/>
            <a:ext cx="5013712" cy="188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6250" y="142875"/>
            <a:ext cx="4500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bg1"/>
                </a:solidFill>
                <a:latin typeface="+mn-lt"/>
                <a:cs typeface="+mn-cs"/>
              </a:rPr>
              <a:t>ИНФОРМАЦИЯ О ПРОДУКЦИИ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58" y="590530"/>
            <a:ext cx="521494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Комплекс  </a:t>
            </a:r>
            <a:r>
              <a:rPr lang="ru-RU" sz="1600" spc="3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телекардиодиагностики</a:t>
            </a:r>
            <a:endParaRPr lang="ru-RU" sz="1600" spc="3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4863</TotalTime>
  <Words>389</Words>
  <Application>Microsoft Office PowerPoint</Application>
  <PresentationFormat>Экран (4:3)</PresentationFormat>
  <Paragraphs>93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Impact</vt:lpstr>
      <vt:lpstr>Тема Office</vt:lpstr>
      <vt:lpstr>1_Специальное оформление</vt:lpstr>
      <vt:lpstr>Специальное оформление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fis</dc:creator>
  <cp:lastModifiedBy>User18</cp:lastModifiedBy>
  <cp:revision>436</cp:revision>
  <cp:lastPrinted>2012-05-15T06:26:46Z</cp:lastPrinted>
  <dcterms:created xsi:type="dcterms:W3CDTF">2007-06-09T08:06:30Z</dcterms:created>
  <dcterms:modified xsi:type="dcterms:W3CDTF">2014-03-24T05:43:54Z</dcterms:modified>
</cp:coreProperties>
</file>